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6" r:id="rId2"/>
    <p:sldId id="277" r:id="rId3"/>
    <p:sldId id="278" r:id="rId4"/>
    <p:sldId id="258" r:id="rId5"/>
    <p:sldId id="259" r:id="rId6"/>
    <p:sldId id="260" r:id="rId7"/>
    <p:sldId id="261" r:id="rId8"/>
    <p:sldId id="262" r:id="rId9"/>
    <p:sldId id="263" r:id="rId10"/>
    <p:sldId id="271" r:id="rId11"/>
    <p:sldId id="265" r:id="rId12"/>
    <p:sldId id="266" r:id="rId13"/>
    <p:sldId id="267" r:id="rId14"/>
    <p:sldId id="268" r:id="rId15"/>
    <p:sldId id="269" r:id="rId16"/>
    <p:sldId id="270" r:id="rId17"/>
    <p:sldId id="272" r:id="rId18"/>
    <p:sldId id="273" r:id="rId19"/>
    <p:sldId id="274" r:id="rId20"/>
    <p:sldId id="275" r:id="rId21"/>
    <p:sldId id="276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9B2AD790-3ADD-496B-AEC8-728E313C25A8}" type="datetimeFigureOut">
              <a:rPr lang="en-US" smtClean="0"/>
              <a:t>1/17/2024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BF7FFED5-6CCE-478A-91CB-6055066560F2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91809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2AD790-3ADD-496B-AEC8-728E313C25A8}" type="datetimeFigureOut">
              <a:rPr lang="en-US" smtClean="0"/>
              <a:t>1/17/2024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FFED5-6CCE-478A-91CB-6055066560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6605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2AD790-3ADD-496B-AEC8-728E313C25A8}" type="datetimeFigureOut">
              <a:rPr lang="en-US" smtClean="0"/>
              <a:t>1/17/2024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FFED5-6CCE-478A-91CB-6055066560F2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03829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2AD790-3ADD-496B-AEC8-728E313C25A8}" type="datetimeFigureOut">
              <a:rPr lang="en-US" smtClean="0"/>
              <a:t>1/17/2024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FFED5-6CCE-478A-91CB-6055066560F2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13093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2AD790-3ADD-496B-AEC8-728E313C25A8}" type="datetimeFigureOut">
              <a:rPr lang="en-US" smtClean="0"/>
              <a:t>1/17/2024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FFED5-6CCE-478A-91CB-6055066560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315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2AD790-3ADD-496B-AEC8-728E313C25A8}" type="datetimeFigureOut">
              <a:rPr lang="en-US" smtClean="0"/>
              <a:t>1/17/2024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FFED5-6CCE-478A-91CB-6055066560F2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88229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2AD790-3ADD-496B-AEC8-728E313C25A8}" type="datetimeFigureOut">
              <a:rPr lang="en-US" smtClean="0"/>
              <a:t>1/17/2024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FFED5-6CCE-478A-91CB-6055066560F2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98477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2AD790-3ADD-496B-AEC8-728E313C25A8}" type="datetimeFigureOut">
              <a:rPr lang="en-US" smtClean="0"/>
              <a:t>1/17/2024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FFED5-6CCE-478A-91CB-6055066560F2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359212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2AD790-3ADD-496B-AEC8-728E313C25A8}" type="datetimeFigureOut">
              <a:rPr lang="en-US" smtClean="0"/>
              <a:t>1/17/2024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FFED5-6CCE-478A-91CB-6055066560F2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94288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2AD790-3ADD-496B-AEC8-728E313C25A8}" type="datetimeFigureOut">
              <a:rPr lang="en-US" smtClean="0"/>
              <a:t>1/17/2024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FFED5-6CCE-478A-91CB-6055066560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4664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2AD790-3ADD-496B-AEC8-728E313C25A8}" type="datetimeFigureOut">
              <a:rPr lang="en-US" smtClean="0"/>
              <a:t>1/17/2024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FFED5-6CCE-478A-91CB-6055066560F2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14841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2AD790-3ADD-496B-AEC8-728E313C25A8}" type="datetimeFigureOut">
              <a:rPr lang="en-US" smtClean="0"/>
              <a:t>1/17/2024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FFED5-6CCE-478A-91CB-6055066560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2369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2AD790-3ADD-496B-AEC8-728E313C25A8}" type="datetimeFigureOut">
              <a:rPr lang="en-US" smtClean="0"/>
              <a:t>1/17/2024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FFED5-6CCE-478A-91CB-6055066560F2}" type="slidenum">
              <a:rPr lang="en-US" smtClean="0"/>
              <a:t>‹#›</a:t>
            </a:fld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81707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2AD790-3ADD-496B-AEC8-728E313C25A8}" type="datetimeFigureOut">
              <a:rPr lang="en-US" smtClean="0"/>
              <a:t>1/17/2024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FFED5-6CCE-478A-91CB-6055066560F2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03430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2AD790-3ADD-496B-AEC8-728E313C25A8}" type="datetimeFigureOut">
              <a:rPr lang="en-US" smtClean="0"/>
              <a:t>1/17/2024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FFED5-6CCE-478A-91CB-6055066560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3766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2AD790-3ADD-496B-AEC8-728E313C25A8}" type="datetimeFigureOut">
              <a:rPr lang="en-US" smtClean="0"/>
              <a:t>1/17/2024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FFED5-6CCE-478A-91CB-6055066560F2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1357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2AD790-3ADD-496B-AEC8-728E313C25A8}" type="datetimeFigureOut">
              <a:rPr lang="en-US" smtClean="0"/>
              <a:t>1/17/2024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7FFED5-6CCE-478A-91CB-6055066560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4839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9B2AD790-3ADD-496B-AEC8-728E313C25A8}" type="datetimeFigureOut">
              <a:rPr lang="en-US" smtClean="0"/>
              <a:t>1/17/2024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F7FFED5-6CCE-478A-91CB-6055066560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2808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6.jp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8.jp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1.jp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1.jpg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1.jpg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2.jpg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2.jpg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3.jpe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3.jpeg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4.jpe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2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EF8719-8CAB-CFE4-285C-0FA29F8C46D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Poetry Makes Nothing Happen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006FCB-FF36-1BC3-55C8-A9B657EB64B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 Faisal Nazir</a:t>
            </a:r>
          </a:p>
        </p:txBody>
      </p:sp>
    </p:spTree>
    <p:extLst>
      <p:ext uri="{BB962C8B-B14F-4D97-AF65-F5344CB8AC3E}">
        <p14:creationId xmlns:p14="http://schemas.microsoft.com/office/powerpoint/2010/main" val="789344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DFB5D1BB-0703-437B-BD1E-1D07F8A273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3886586B-3F0F-4593-B272-AE75AD0F09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20DEB59-BF94-41B5-8F16-8B10442EE0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A3BEF6F-FC03-43B1-8D1B-8DA3A360DB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0F49BA32-A501-4C79-9A72-92587AB9EE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83F92AF-2403-4558-B1D7-72130A1E4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A440FBE6-72B7-43D4-A8EB-FDBC35FE56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47B8492-BC4D-4046-B35A-C38E03494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47264A7B-BD07-443B-B4AE-B7D112274D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8D9B85B4-ACC6-412B-BC6B-2163BCCDFB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17D5E57D-F913-44D3-9AF3-FCDFAE64F7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BCF01E4E-4102-455A-BC41-D5F848B941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DAAE028-ABCC-A73B-7386-2BF56ECA8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3660056" cy="132537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200" b="1" dirty="0"/>
              <a:t>Ars Poetica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by Archibald MacLeish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16652DC1-CA18-4263-AC06-BAB0B05EC7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95401" y="2400639"/>
            <a:ext cx="366005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3D3691-6040-771B-6CA6-666F4A73DA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95401" y="2493774"/>
            <a:ext cx="3660057" cy="3382094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r>
              <a:rPr lang="en-US" sz="2400" dirty="0"/>
              <a:t>A poem should not mean   </a:t>
            </a:r>
          </a:p>
          <a:p>
            <a:r>
              <a:rPr lang="en-US" sz="2400" dirty="0"/>
              <a:t>But be.</a:t>
            </a:r>
          </a:p>
        </p:txBody>
      </p:sp>
      <p:pic>
        <p:nvPicPr>
          <p:cNvPr id="6" name="Picture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C99ADE47-5F08-EECE-FD69-D056675D97DB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8" r="-2" b="-2"/>
          <a:stretch/>
        </p:blipFill>
        <p:spPr>
          <a:xfrm>
            <a:off x="5418668" y="982131"/>
            <a:ext cx="5469466" cy="4893735"/>
          </a:xfrm>
          <a:prstGeom prst="rect">
            <a:avLst/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16605871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roup 75">
            <a:extLst>
              <a:ext uri="{FF2B5EF4-FFF2-40B4-BE49-F238E27FC236}">
                <a16:creationId xmlns:a16="http://schemas.microsoft.com/office/drawing/2014/main" id="{749C117F-F390-437B-ADB0-57E87EFF3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A7EF42F8-2417-49A6-95CE-DE9503B0A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AC6F623B-2003-4AED-B02F-541A150EC1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CD11837A-4F3D-419F-ACE2-E80B1EA284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B9411D1A-7E2C-4A36-BE32-BF7A8E130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20742BC3-654B-4E41-9A6A-73A42E4776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9" name="Rectangle 78">
            <a:extLst>
              <a:ext uri="{FF2B5EF4-FFF2-40B4-BE49-F238E27FC236}">
                <a16:creationId xmlns:a16="http://schemas.microsoft.com/office/drawing/2014/main" id="{1CD07172-CD61-45EB-BEE3-F644503E5C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1EADA5DB-ED12-413A-AAB5-6A8D1152E6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6138" y="496090"/>
            <a:ext cx="3823215" cy="5883295"/>
          </a:xfrm>
          <a:prstGeom prst="rect">
            <a:avLst/>
          </a:prstGeom>
          <a:blipFill dpi="0" rotWithShape="1">
            <a:blip r:embed="rId4"/>
            <a:srcRect/>
            <a:tile tx="0" ty="0" sx="100000" sy="100000" flip="none" algn="tl"/>
          </a:blipFill>
          <a:ln>
            <a:noFill/>
          </a:ln>
          <a:effectLst>
            <a:outerShdw blurRad="114300" dist="127000" dir="5400000" sx="99000" sy="99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/>
          </a:scene3d>
          <a:sp3d contourW="6350">
            <a:bevelT w="12700" h="0" prst="coolSlant"/>
            <a:contourClr>
              <a:schemeClr val="bg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8BA45E5C-ACB9-49E8-B4DB-5255C23766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012" y="609602"/>
            <a:ext cx="3552006" cy="5638800"/>
          </a:xfrm>
          <a:prstGeom prst="rect">
            <a:avLst/>
          </a:prstGeom>
          <a:noFill/>
          <a:ln w="15875" cap="flat"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CA308397-1CE9-8E24-CC7F-0B279438A5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852" y="872061"/>
            <a:ext cx="3073940" cy="3436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>
                <a:solidFill>
                  <a:srgbClr val="262626"/>
                </a:solidFill>
              </a:rPr>
              <a:t>“Poetry”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AABDC2D1-B2BB-C171-65D6-C0F1F08B51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26851" y="4439732"/>
            <a:ext cx="3112851" cy="145264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100" kern="1200" cap="none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rPr>
              <a:t>Poem Generator</a:t>
            </a:r>
          </a:p>
        </p:txBody>
      </p:sp>
      <p:sp useBgFill="1">
        <p:nvSpPr>
          <p:cNvPr id="70" name="Rectangle 69">
            <a:extLst>
              <a:ext uri="{FF2B5EF4-FFF2-40B4-BE49-F238E27FC236}">
                <a16:creationId xmlns:a16="http://schemas.microsoft.com/office/drawing/2014/main" id="{857E618C-1D7B-4A51-90C1-6106CD8A1A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95491" y="0"/>
            <a:ext cx="7396509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black and white text&#10;&#10;Description automatically generated">
            <a:extLst>
              <a:ext uri="{FF2B5EF4-FFF2-40B4-BE49-F238E27FC236}">
                <a16:creationId xmlns:a16="http://schemas.microsoft.com/office/drawing/2014/main" id="{C893271B-2264-6E82-2016-65FFB17DEE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1704" y="609602"/>
            <a:ext cx="5266453" cy="5587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3066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A8EE01F-4993-AECE-6463-97EB51E36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ChatGPT Response</a:t>
            </a:r>
          </a:p>
        </p:txBody>
      </p:sp>
      <p:pic>
        <p:nvPicPr>
          <p:cNvPr id="8" name="Content Placeholder 7" descr="A close up of text&#10;&#10;Description automatically generated">
            <a:extLst>
              <a:ext uri="{FF2B5EF4-FFF2-40B4-BE49-F238E27FC236}">
                <a16:creationId xmlns:a16="http://schemas.microsoft.com/office/drawing/2014/main" id="{8B699C0F-0C52-3CC2-49FD-FDE32C3F52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275" y="2790825"/>
            <a:ext cx="9372600" cy="3085043"/>
          </a:xfrm>
        </p:spPr>
      </p:pic>
    </p:spTree>
    <p:extLst>
      <p:ext uri="{BB962C8B-B14F-4D97-AF65-F5344CB8AC3E}">
        <p14:creationId xmlns:p14="http://schemas.microsoft.com/office/powerpoint/2010/main" val="41573066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EB8E3BF-F464-4900-8994-851061A9AD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omputer script on a screen">
            <a:extLst>
              <a:ext uri="{FF2B5EF4-FFF2-40B4-BE49-F238E27FC236}">
                <a16:creationId xmlns:a16="http://schemas.microsoft.com/office/drawing/2014/main" id="{8C52331D-A285-2B00-8ABF-1C1F305DC01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 t="5981" b="975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CD8EDA9-7859-531A-9EF5-698361FBC2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ChatGPT’s Confession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E0602D6-3A81-42F8-AE67-1BAAFC967C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2421466"/>
            <a:ext cx="9144000" cy="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B95614-E916-229A-9425-453D0DC7BF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2556932"/>
            <a:ext cx="9601196" cy="3318936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b="0" i="0" dirty="0">
                <a:solidFill>
                  <a:srgbClr val="FFFFFF"/>
                </a:solidFill>
                <a:effectLst/>
                <a:latin typeface="Söhne"/>
              </a:rPr>
              <a:t>While artificial intelligence applications can generate text, </a:t>
            </a:r>
            <a:r>
              <a:rPr lang="en-US" b="0" i="0" dirty="0">
                <a:solidFill>
                  <a:srgbClr val="FF0000"/>
                </a:solidFill>
                <a:effectLst/>
                <a:latin typeface="Söhne"/>
              </a:rPr>
              <a:t>the nuances of personal experience, emotional expression, and introspection in this passage suggest a human author.</a:t>
            </a:r>
            <a:r>
              <a:rPr lang="en-US" b="0" i="0" dirty="0">
                <a:solidFill>
                  <a:srgbClr val="FFFFFF"/>
                </a:solidFill>
                <a:effectLst/>
                <a:latin typeface="Söhne"/>
              </a:rPr>
              <a:t> Keep in mind that advanced language models like GPT-3 can generate complex and contextually rich text, </a:t>
            </a:r>
            <a:r>
              <a:rPr lang="en-US" b="0" i="0" dirty="0">
                <a:solidFill>
                  <a:srgbClr val="FF0000"/>
                </a:solidFill>
                <a:effectLst/>
                <a:latin typeface="Söhne"/>
              </a:rPr>
              <a:t>but they don't possess personal experiences or emotions.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08531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DFB5D1BB-0703-437B-BD1E-1D07F8A273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3886586B-3F0F-4593-B272-AE75AD0F09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020DEB59-BF94-41B5-8F16-8B10442EE0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9A3BEF6F-FC03-43B1-8D1B-8DA3A360DB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0F49BA32-A501-4C79-9A72-92587AB9EE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883F92AF-2403-4558-B1D7-72130A1E4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3667A340-785D-BD24-0230-10950229FF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/>
              <a:t>The Death of the Author </a:t>
            </a:r>
          </a:p>
        </p:txBody>
      </p:sp>
      <p:pic>
        <p:nvPicPr>
          <p:cNvPr id="7" name="Content Placeholder 6" descr="A person in a coat leaning against a wall&#10;&#10;Description automatically generated">
            <a:extLst>
              <a:ext uri="{FF2B5EF4-FFF2-40B4-BE49-F238E27FC236}">
                <a16:creationId xmlns:a16="http://schemas.microsoft.com/office/drawing/2014/main" id="{D75E4D91-EEEE-6028-F531-46802907FA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21551"/>
          <a:stretch/>
        </p:blipFill>
        <p:spPr>
          <a:xfrm>
            <a:off x="1434269" y="2701180"/>
            <a:ext cx="2739728" cy="2852640"/>
          </a:xfrm>
          <a:prstGeom prst="rect">
            <a:avLst/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093792-F09D-4E83-5470-B52CBFAD8C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639732" y="2556932"/>
            <a:ext cx="6256863" cy="3318936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sz="2000" b="0" i="0" dirty="0"/>
              <a:t>Having buried the Author, the modern </a:t>
            </a:r>
            <a:r>
              <a:rPr lang="en-US" sz="2000" b="0" i="0" dirty="0" err="1"/>
              <a:t>scriptor</a:t>
            </a:r>
            <a:r>
              <a:rPr lang="en-US" sz="2000" b="0" i="0" dirty="0"/>
              <a:t> can thus no longer believe, … that this hand is too slow for his thought or passion and that consequently, making a law of necessity, he must emphasize this delay and indefinitely ‘polish’ his form. For him, on the contrary, the hand, cut off from any voice, borne by a pure gesture of inscription (and not of expression), </a:t>
            </a:r>
            <a:r>
              <a:rPr lang="en-US" sz="2000" b="1" i="0" dirty="0"/>
              <a:t>traces a field without origin—or which, at least, has no other origin than language itself, language which ceaselessly calls into question all origins.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4578982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DFB5D1BB-0703-437B-BD1E-1D07F8A273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3886586B-3F0F-4593-B272-AE75AD0F09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020DEB59-BF94-41B5-8F16-8B10442EE0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9A3BEF6F-FC03-43B1-8D1B-8DA3A360DB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0F49BA32-A501-4C79-9A72-92587AB9EE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83F92AF-2403-4558-B1D7-72130A1E4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3667A340-785D-BD24-0230-10950229FF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/>
              <a:t>The Death of the Author </a:t>
            </a:r>
          </a:p>
        </p:txBody>
      </p:sp>
      <p:pic>
        <p:nvPicPr>
          <p:cNvPr id="7" name="Content Placeholder 6" descr="A person in a coat leaning against a wall&#10;&#10;Description automatically generated">
            <a:extLst>
              <a:ext uri="{FF2B5EF4-FFF2-40B4-BE49-F238E27FC236}">
                <a16:creationId xmlns:a16="http://schemas.microsoft.com/office/drawing/2014/main" id="{D75E4D91-EEEE-6028-F531-46802907FA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21551"/>
          <a:stretch/>
        </p:blipFill>
        <p:spPr>
          <a:xfrm>
            <a:off x="1434269" y="2701180"/>
            <a:ext cx="2739728" cy="2852640"/>
          </a:xfrm>
          <a:prstGeom prst="rect">
            <a:avLst/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093792-F09D-4E83-5470-B52CBFAD8C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639732" y="2556932"/>
            <a:ext cx="6256863" cy="3318936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sz="2400" dirty="0"/>
              <a:t>“Did he wish to express himself, he ought at least to know that </a:t>
            </a:r>
            <a:r>
              <a:rPr lang="en-US" sz="2400" b="1" dirty="0"/>
              <a:t>the inner ‘thing’ he thinks to translate is itself only a ready-formed dictionary</a:t>
            </a:r>
            <a:r>
              <a:rPr lang="en-US" sz="2400" dirty="0"/>
              <a:t>, its words only explainable through other words, and so on indefinitely …”</a:t>
            </a:r>
          </a:p>
        </p:txBody>
      </p:sp>
    </p:spTree>
    <p:extLst>
      <p:ext uri="{BB962C8B-B14F-4D97-AF65-F5344CB8AC3E}">
        <p14:creationId xmlns:p14="http://schemas.microsoft.com/office/powerpoint/2010/main" val="14810491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DFB5D1BB-0703-437B-BD1E-1D07F8A273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886586B-3F0F-4593-B272-AE75AD0F09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20DEB59-BF94-41B5-8F16-8B10442EE0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9A3BEF6F-FC03-43B1-8D1B-8DA3A360DB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0F49BA32-A501-4C79-9A72-92587AB9EE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83F92AF-2403-4558-B1D7-72130A1E4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3667A340-785D-BD24-0230-10950229FF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dirty="0"/>
              <a:t>The Birth of the Reader</a:t>
            </a:r>
          </a:p>
        </p:txBody>
      </p:sp>
      <p:pic>
        <p:nvPicPr>
          <p:cNvPr id="7" name="Content Placeholder 6" descr="A person in a coat leaning against a wall&#10;&#10;Description automatically generated">
            <a:extLst>
              <a:ext uri="{FF2B5EF4-FFF2-40B4-BE49-F238E27FC236}">
                <a16:creationId xmlns:a16="http://schemas.microsoft.com/office/drawing/2014/main" id="{D75E4D91-EEEE-6028-F531-46802907FA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21551"/>
          <a:stretch/>
        </p:blipFill>
        <p:spPr>
          <a:xfrm>
            <a:off x="1434269" y="2701180"/>
            <a:ext cx="2739728" cy="2852640"/>
          </a:xfrm>
          <a:prstGeom prst="rect">
            <a:avLst/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093792-F09D-4E83-5470-B52CBFAD8C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639732" y="2556932"/>
            <a:ext cx="6256863" cy="3318936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l"/>
            <a:r>
              <a:rPr lang="en-US" sz="2000" dirty="0"/>
              <a:t>The reader is the space on which all the quotations that make up a writing are inscribed without any of them any of them being lost; a text’s unity lies not in its origin but in its destination. </a:t>
            </a:r>
            <a:r>
              <a:rPr lang="en-US" sz="2000" b="1" dirty="0"/>
              <a:t>Yet this destination cannot any longer be personal: the reader is without history, biography, psychology;</a:t>
            </a:r>
            <a:r>
              <a:rPr lang="en-US" sz="2000" dirty="0"/>
              <a:t> he is simply that someone who holds together in a single field all the traces by which the written text is constituted. </a:t>
            </a:r>
          </a:p>
        </p:txBody>
      </p:sp>
    </p:spTree>
    <p:extLst>
      <p:ext uri="{BB962C8B-B14F-4D97-AF65-F5344CB8AC3E}">
        <p14:creationId xmlns:p14="http://schemas.microsoft.com/office/powerpoint/2010/main" val="20903313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DFB5D1BB-0703-437B-BD1E-1D07F8A273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3886586B-3F0F-4593-B272-AE75AD0F09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20DEB59-BF94-41B5-8F16-8B10442EE0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A3BEF6F-FC03-43B1-8D1B-8DA3A360DB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0F49BA32-A501-4C79-9A72-92587AB9EE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83F92AF-2403-4558-B1D7-72130A1E4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itle 4">
            <a:extLst>
              <a:ext uri="{FF2B5EF4-FFF2-40B4-BE49-F238E27FC236}">
                <a16:creationId xmlns:a16="http://schemas.microsoft.com/office/drawing/2014/main" id="{32CF8D39-46E8-554B-1D87-0596FC8EC5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/>
              <a:t>The Academy of Lagado</a:t>
            </a:r>
          </a:p>
        </p:txBody>
      </p:sp>
      <p:pic>
        <p:nvPicPr>
          <p:cNvPr id="10" name="Picture Placeholder 9" descr="A person in a robe holding a piece of paper&#10;&#10;Description automatically generated">
            <a:extLst>
              <a:ext uri="{FF2B5EF4-FFF2-40B4-BE49-F238E27FC236}">
                <a16:creationId xmlns:a16="http://schemas.microsoft.com/office/drawing/2014/main" id="{988C030C-65E2-E849-3EB4-4DA02B864B8C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" b="28160"/>
          <a:stretch/>
        </p:blipFill>
        <p:spPr>
          <a:xfrm>
            <a:off x="1434269" y="2701180"/>
            <a:ext cx="2739728" cy="2852640"/>
          </a:xfrm>
          <a:prstGeom prst="rect">
            <a:avLst/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D9F0459-2DDF-027F-E11F-5D885B4AF7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639732" y="2556932"/>
            <a:ext cx="6256863" cy="3318936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sz="2000" dirty="0"/>
              <a:t>Six hours a day the young students were employed in this </a:t>
            </a:r>
            <a:r>
              <a:rPr lang="en-US" sz="2000" dirty="0" err="1"/>
              <a:t>labour</a:t>
            </a:r>
            <a:r>
              <a:rPr lang="en-US" sz="2000" dirty="0"/>
              <a:t>; and </a:t>
            </a:r>
            <a:r>
              <a:rPr lang="en-US" sz="2000" b="1" dirty="0"/>
              <a:t>the professor showed me several volumes in large folio, already collected, of broken sentences, which he intended to piece together, and out of those rich materials, to give the world a complete body of all arts and sciences;</a:t>
            </a:r>
            <a:r>
              <a:rPr lang="en-US" sz="2000" dirty="0"/>
              <a:t> which, however, might be still improved, and much expedited, if the public would raise a fund for making and employing five hundred such frames in </a:t>
            </a:r>
            <a:r>
              <a:rPr lang="en-US" sz="2000" dirty="0" err="1"/>
              <a:t>Lagado</a:t>
            </a:r>
            <a:r>
              <a:rPr lang="en-US" sz="2000" dirty="0"/>
              <a:t>, and oblige the managers to contribute in common their several collections.</a:t>
            </a:r>
          </a:p>
        </p:txBody>
      </p:sp>
    </p:spTree>
    <p:extLst>
      <p:ext uri="{BB962C8B-B14F-4D97-AF65-F5344CB8AC3E}">
        <p14:creationId xmlns:p14="http://schemas.microsoft.com/office/powerpoint/2010/main" val="24160103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DFB5D1BB-0703-437B-BD1E-1D07F8A273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3886586B-3F0F-4593-B272-AE75AD0F09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20DEB59-BF94-41B5-8F16-8B10442EE0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A3BEF6F-FC03-43B1-8D1B-8DA3A360DB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0F49BA32-A501-4C79-9A72-92587AB9EE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83F92AF-2403-4558-B1D7-72130A1E4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7469B7A3-6BBC-B1E5-3F6C-98FF418B96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/>
              <a:t>The Academy of Lagado</a:t>
            </a:r>
          </a:p>
        </p:txBody>
      </p:sp>
      <p:pic>
        <p:nvPicPr>
          <p:cNvPr id="6" name="Picture Placeholder 5" descr="A person in a robe holding a piece of paper&#10;&#10;Description automatically generated">
            <a:extLst>
              <a:ext uri="{FF2B5EF4-FFF2-40B4-BE49-F238E27FC236}">
                <a16:creationId xmlns:a16="http://schemas.microsoft.com/office/drawing/2014/main" id="{6E7BC241-1F59-8EFC-A1BF-DE1645A2E400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" b="28160"/>
          <a:stretch/>
        </p:blipFill>
        <p:spPr>
          <a:xfrm>
            <a:off x="1434269" y="2701180"/>
            <a:ext cx="2739728" cy="2852640"/>
          </a:xfrm>
          <a:prstGeom prst="rect">
            <a:avLst/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44A330-7878-F3DC-22DA-7226734421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639732" y="2556932"/>
            <a:ext cx="6256863" cy="3318936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sz="2400" dirty="0"/>
              <a:t>He assured me “that this invention had employed all his thoughts from his youth; that he had emptied the whole vocabulary into his frame, and made </a:t>
            </a:r>
            <a:r>
              <a:rPr lang="en-US" sz="2400" b="1" dirty="0"/>
              <a:t>the strictest computation of the general proportion there is in books between the numbers of particles, nouns, and verbs, and other parts of speech</a:t>
            </a:r>
            <a:r>
              <a:rPr lang="en-US" sz="2400" dirty="0"/>
              <a:t>.”</a:t>
            </a:r>
          </a:p>
        </p:txBody>
      </p:sp>
    </p:spTree>
    <p:extLst>
      <p:ext uri="{BB962C8B-B14F-4D97-AF65-F5344CB8AC3E}">
        <p14:creationId xmlns:p14="http://schemas.microsoft.com/office/powerpoint/2010/main" val="29462708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>
            <a:extLst>
              <a:ext uri="{FF2B5EF4-FFF2-40B4-BE49-F238E27FC236}">
                <a16:creationId xmlns:a16="http://schemas.microsoft.com/office/drawing/2014/main" id="{3F6D81C7-B083-478E-82FE-089A8CB72E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8398EDA2-4889-433D-AC01-5214D79764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0099D46A-AF52-46FD-938B-D31189460A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C933E919-C473-4F0E-9DBC-CC65FC9E92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FBBF3BDD-5C99-4FDC-BBCB-E711359D93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F06B54F2-CD11-4359-A7D6-DA7C76C091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CE974CF2-D566-CF92-4F52-16ED2F686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>
                <a:solidFill>
                  <a:srgbClr val="262626"/>
                </a:solidFill>
              </a:rPr>
              <a:t>The Poet</a:t>
            </a:r>
          </a:p>
        </p:txBody>
      </p:sp>
      <p:pic>
        <p:nvPicPr>
          <p:cNvPr id="6" name="Picture Placeholder 5" descr="A person in a suit with his hand on his chin&#10;&#10;Description automatically generated">
            <a:extLst>
              <a:ext uri="{FF2B5EF4-FFF2-40B4-BE49-F238E27FC236}">
                <a16:creationId xmlns:a16="http://schemas.microsoft.com/office/drawing/2014/main" id="{EABC353F-99B9-EE29-8D18-81923B3EEA68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91" r="6891"/>
          <a:stretch>
            <a:fillRect/>
          </a:stretch>
        </p:blipFill>
        <p:spPr>
          <a:xfrm>
            <a:off x="1887974" y="2701180"/>
            <a:ext cx="1832317" cy="2852640"/>
          </a:xfrm>
          <a:prstGeom prst="rect">
            <a:avLst/>
          </a:prstGeom>
          <a:ln w="57150" cmpd="thickThin">
            <a:solidFill>
              <a:srgbClr val="7F7F7F"/>
            </a:solidFill>
            <a:miter lim="800000"/>
          </a:ln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346A55-09DA-8385-86CC-A242D4EAAE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639732" y="2556932"/>
            <a:ext cx="6256863" cy="3318936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sz="2400" dirty="0">
                <a:solidFill>
                  <a:srgbClr val="262626"/>
                </a:solidFill>
              </a:rPr>
              <a:t>A Poet is the most unpoetical of any thing in existence; because </a:t>
            </a:r>
            <a:r>
              <a:rPr lang="en-US" sz="2400" b="1" dirty="0">
                <a:solidFill>
                  <a:srgbClr val="262626"/>
                </a:solidFill>
              </a:rPr>
              <a:t>he has no Identity</a:t>
            </a:r>
            <a:r>
              <a:rPr lang="en-US" sz="2400" dirty="0">
                <a:solidFill>
                  <a:srgbClr val="262626"/>
                </a:solidFill>
              </a:rPr>
              <a:t> - he is continually in for - and filling some other Body - The Sun, the Moon, the Sea and Men and Women who are creatures of impulse are poetical and have about them an unchangeable attribute - </a:t>
            </a:r>
            <a:r>
              <a:rPr lang="en-US" sz="2400" b="1" dirty="0">
                <a:solidFill>
                  <a:srgbClr val="262626"/>
                </a:solidFill>
              </a:rPr>
              <a:t>the poet has none; no identity</a:t>
            </a:r>
            <a:r>
              <a:rPr lang="en-US" sz="2400" dirty="0">
                <a:solidFill>
                  <a:srgbClr val="262626"/>
                </a:solidFill>
              </a:rPr>
              <a:t> - he is certainly the most unpoetical of all God's Creatures.</a:t>
            </a:r>
          </a:p>
        </p:txBody>
      </p:sp>
    </p:spTree>
    <p:extLst>
      <p:ext uri="{BB962C8B-B14F-4D97-AF65-F5344CB8AC3E}">
        <p14:creationId xmlns:p14="http://schemas.microsoft.com/office/powerpoint/2010/main" val="12889443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B135B95E-3CFE-8EE2-384E-BCE1199AC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Poet</a:t>
            </a:r>
          </a:p>
        </p:txBody>
      </p:sp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095DD9BB-DAC5-0EB7-98B1-D2265FB3F5A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1123" y="2560638"/>
            <a:ext cx="2092953" cy="3309937"/>
          </a:xfrm>
        </p:spPr>
      </p:pic>
      <p:pic>
        <p:nvPicPr>
          <p:cNvPr id="21" name="Content Placeholder 20">
            <a:extLst>
              <a:ext uri="{FF2B5EF4-FFF2-40B4-BE49-F238E27FC236}">
                <a16:creationId xmlns:a16="http://schemas.microsoft.com/office/drawing/2014/main" id="{41AA3D7F-AECA-5ADC-24CF-98887B0A166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9524" y="2560638"/>
            <a:ext cx="2482452" cy="3309937"/>
          </a:xfrm>
        </p:spPr>
      </p:pic>
    </p:spTree>
    <p:extLst>
      <p:ext uri="{BB962C8B-B14F-4D97-AF65-F5344CB8AC3E}">
        <p14:creationId xmlns:p14="http://schemas.microsoft.com/office/powerpoint/2010/main" val="8908319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3F6D81C7-B083-478E-82FE-089A8CB72E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8398EDA2-4889-433D-AC01-5214D79764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099D46A-AF52-46FD-938B-D31189460A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C933E919-C473-4F0E-9DBC-CC65FC9E92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FBBF3BDD-5C99-4FDC-BBCB-E711359D93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06B54F2-CD11-4359-A7D6-DA7C76C091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E6DCF718-2073-5F18-8F42-92D7A2658A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dirty="0">
                <a:solidFill>
                  <a:srgbClr val="262626"/>
                </a:solidFill>
              </a:rPr>
              <a:t>Conclusion: The Poet and the Poetaster</a:t>
            </a:r>
          </a:p>
        </p:txBody>
      </p:sp>
      <p:pic>
        <p:nvPicPr>
          <p:cNvPr id="6" name="Picture Placeholder 5" descr="A person in a suit with his hand on his chin&#10;&#10;Description automatically generated">
            <a:extLst>
              <a:ext uri="{FF2B5EF4-FFF2-40B4-BE49-F238E27FC236}">
                <a16:creationId xmlns:a16="http://schemas.microsoft.com/office/drawing/2014/main" id="{CBF9A1A5-D836-0037-E295-0627C0BBC998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91" r="6891"/>
          <a:stretch>
            <a:fillRect/>
          </a:stretch>
        </p:blipFill>
        <p:spPr>
          <a:xfrm>
            <a:off x="1887974" y="2701180"/>
            <a:ext cx="1832317" cy="2852640"/>
          </a:xfrm>
          <a:prstGeom prst="rect">
            <a:avLst/>
          </a:prstGeom>
          <a:ln w="57150" cmpd="thickThin">
            <a:solidFill>
              <a:srgbClr val="7F7F7F"/>
            </a:solidFill>
            <a:miter lim="800000"/>
          </a:ln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9CA639-8919-93A0-BF54-F4B7D21E64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639732" y="2556932"/>
            <a:ext cx="6256863" cy="3318936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sz="2800" dirty="0">
                <a:solidFill>
                  <a:srgbClr val="262626"/>
                </a:solidFill>
              </a:rPr>
              <a:t>The excellence of every art is its intensity, capable of making all </a:t>
            </a:r>
            <a:r>
              <a:rPr lang="en-US" sz="2800" dirty="0" err="1">
                <a:solidFill>
                  <a:srgbClr val="262626"/>
                </a:solidFill>
              </a:rPr>
              <a:t>disagreeables</a:t>
            </a:r>
            <a:r>
              <a:rPr lang="en-US" sz="2800" dirty="0">
                <a:solidFill>
                  <a:srgbClr val="262626"/>
                </a:solidFill>
              </a:rPr>
              <a:t> evaporate, from their being in close relationship with Beauty and Truth.</a:t>
            </a:r>
          </a:p>
        </p:txBody>
      </p:sp>
    </p:spTree>
    <p:extLst>
      <p:ext uri="{BB962C8B-B14F-4D97-AF65-F5344CB8AC3E}">
        <p14:creationId xmlns:p14="http://schemas.microsoft.com/office/powerpoint/2010/main" val="39645091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DFB5D1BB-0703-437B-BD1E-1D07F8A273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3886586B-3F0F-4593-B272-AE75AD0F09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20DEB59-BF94-41B5-8F16-8B10442EE0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A3BEF6F-FC03-43B1-8D1B-8DA3A360DB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0F49BA32-A501-4C79-9A72-92587AB9EE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83F92AF-2403-4558-B1D7-72130A1E4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0B78BE18-6882-4FAA-BC8C-CA216E963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A34F12D-8C0F-46CA-9F4A-D56193C37E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6138" y="488137"/>
            <a:ext cx="11227442" cy="5883295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114300" dist="127000" dir="4800000" sx="99000" sy="99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aramond" panose="02020404030301010803"/>
              <a:ea typeface="+mn-ea"/>
              <a:cs typeface="+mn-cs"/>
            </a:endParaRPr>
          </a:p>
        </p:txBody>
      </p:sp>
      <p:pic>
        <p:nvPicPr>
          <p:cNvPr id="6" name="Picture Placeholder 5" descr="A robot thinking with a hand on his chin&#10;&#10;Description automatically generated">
            <a:extLst>
              <a:ext uri="{FF2B5EF4-FFF2-40B4-BE49-F238E27FC236}">
                <a16:creationId xmlns:a16="http://schemas.microsoft.com/office/drawing/2014/main" id="{A3AFB552-677E-A637-505B-8B8F56122077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5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190"/>
          <a:stretch/>
        </p:blipFill>
        <p:spPr>
          <a:xfrm>
            <a:off x="486138" y="486568"/>
            <a:ext cx="11227442" cy="588329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3838012-22B6-4303-8F29-04E1419B3A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012" y="609600"/>
            <a:ext cx="10972800" cy="5638800"/>
          </a:xfrm>
          <a:prstGeom prst="rect">
            <a:avLst/>
          </a:prstGeom>
          <a:noFill/>
          <a:ln w="15875" cap="flat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B24E76-FF31-6307-B2DF-D64349D961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dirty="0">
                <a:solidFill>
                  <a:schemeClr val="tx1"/>
                </a:solidFill>
              </a:rPr>
              <a:t>The Bot Speaks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B061FF5-9F81-427C-8DA5-3989395517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92351" y="2421466"/>
            <a:ext cx="9407298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03F5A17-2CE9-4ADD-9FAF-C1A0BB39CD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8288" y="3128956"/>
            <a:ext cx="12234672" cy="658368"/>
            <a:chOff x="-18288" y="3128956"/>
            <a:chExt cx="12234672" cy="658368"/>
          </a:xfrm>
        </p:grpSpPr>
        <p:sp useBgFill="1">
          <p:nvSpPr>
            <p:cNvPr id="28" name="Rounded Rectangle 20">
              <a:extLst>
                <a:ext uri="{FF2B5EF4-FFF2-40B4-BE49-F238E27FC236}">
                  <a16:creationId xmlns:a16="http://schemas.microsoft.com/office/drawing/2014/main" id="{4A88F887-B43E-4CD1-BCE2-739013C68D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2303" y="3128956"/>
              <a:ext cx="45720" cy="658368"/>
            </a:xfrm>
            <a:prstGeom prst="roundRect">
              <a:avLst>
                <a:gd name="adj" fmla="val 50000"/>
              </a:avLst>
            </a:prstGeom>
            <a:ln w="9525">
              <a:noFill/>
            </a:ln>
            <a:effectLst>
              <a:innerShdw blurRad="114300">
                <a:prstClr val="black">
                  <a:alpha val="86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endParaRPr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2C9D3412-AB4A-4E20-9A79-B2C80D198B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8288" y="3154680"/>
              <a:ext cx="777240" cy="606425"/>
            </a:xfrm>
            <a:prstGeom prst="rect">
              <a:avLst/>
            </a:prstGeom>
          </p:spPr>
        </p:pic>
        <p:sp useBgFill="1">
          <p:nvSpPr>
            <p:cNvPr id="30" name="Rounded Rectangle 22">
              <a:extLst>
                <a:ext uri="{FF2B5EF4-FFF2-40B4-BE49-F238E27FC236}">
                  <a16:creationId xmlns:a16="http://schemas.microsoft.com/office/drawing/2014/main" id="{A1D7D010-E182-46E6-9264-B39552853F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14377" y="3128956"/>
              <a:ext cx="45720" cy="658368"/>
            </a:xfrm>
            <a:prstGeom prst="roundRect">
              <a:avLst>
                <a:gd name="adj" fmla="val 50000"/>
              </a:avLst>
            </a:prstGeom>
            <a:ln w="9525">
              <a:noFill/>
            </a:ln>
            <a:effectLst>
              <a:innerShdw blurRad="114300">
                <a:prstClr val="black">
                  <a:alpha val="86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endParaRPr>
            </a:p>
          </p:txBody>
        </p: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F4783A7B-2E08-42E4-87EC-EE59B873DF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flipH="1">
              <a:off x="11439144" y="3154680"/>
              <a:ext cx="777240" cy="606425"/>
            </a:xfrm>
            <a:prstGeom prst="rect">
              <a:avLst/>
            </a:prstGeom>
          </p:spPr>
        </p:pic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AEF274-60C9-FF68-BD32-DC4521C019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95401" y="2556932"/>
            <a:ext cx="9601196" cy="3318936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>
              <a:buFont typeface="Arial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algn="l">
              <a:buFont typeface="Arial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algn="l">
              <a:buFont typeface="Arial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algn="l"/>
            <a:r>
              <a:rPr lang="en-US" sz="2800" dirty="0">
                <a:solidFill>
                  <a:schemeClr val="tx1"/>
                </a:solidFill>
              </a:rPr>
              <a:t>Keep in mind that advanced language models like GPT-3 can generate complex and contextually rich text, but they don't possess personal experiences or emotions.</a:t>
            </a:r>
          </a:p>
        </p:txBody>
      </p:sp>
    </p:spTree>
    <p:extLst>
      <p:ext uri="{BB962C8B-B14F-4D97-AF65-F5344CB8AC3E}">
        <p14:creationId xmlns:p14="http://schemas.microsoft.com/office/powerpoint/2010/main" val="31555900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377E77-B82E-7584-2934-BE8FDBBF8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Academic</a:t>
            </a:r>
          </a:p>
        </p:txBody>
      </p:sp>
      <p:pic>
        <p:nvPicPr>
          <p:cNvPr id="6" name="Content Placeholder 5" descr="A book cover with orange flames&#10;&#10;Description automatically generated">
            <a:extLst>
              <a:ext uri="{FF2B5EF4-FFF2-40B4-BE49-F238E27FC236}">
                <a16:creationId xmlns:a16="http://schemas.microsoft.com/office/drawing/2014/main" id="{00C4809F-3A8E-75B4-2130-25E1503C71E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7602" y="2560638"/>
            <a:ext cx="2279996" cy="3309937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12920B5-15B8-0995-7350-27801636B60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6899" y="2560638"/>
            <a:ext cx="2207702" cy="3309937"/>
          </a:xfrm>
        </p:spPr>
      </p:pic>
    </p:spTree>
    <p:extLst>
      <p:ext uri="{BB962C8B-B14F-4D97-AF65-F5344CB8AC3E}">
        <p14:creationId xmlns:p14="http://schemas.microsoft.com/office/powerpoint/2010/main" val="6215119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168076-FEE1-3B7E-0C91-8675C2815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Poetry Makes Nothing Happen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D1C127-6A63-A077-03AC-F9685809B2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For poetry makes nothing happen: it survives</a:t>
            </a:r>
          </a:p>
          <a:p>
            <a:pPr marL="0" indent="0">
              <a:buNone/>
            </a:pPr>
            <a:r>
              <a:rPr lang="en-US" dirty="0"/>
              <a:t>In the valley of its making where executives</a:t>
            </a:r>
          </a:p>
          <a:p>
            <a:pPr marL="0" indent="0">
              <a:buNone/>
            </a:pPr>
            <a:r>
              <a:rPr lang="en-US" dirty="0"/>
              <a:t>Would never want to tamper, flows on south</a:t>
            </a:r>
          </a:p>
          <a:p>
            <a:pPr marL="0" indent="0">
              <a:buNone/>
            </a:pPr>
            <a:r>
              <a:rPr lang="en-US" dirty="0"/>
              <a:t>From ranches of isolation and the busy griefs,</a:t>
            </a:r>
          </a:p>
          <a:p>
            <a:pPr marL="0" indent="0">
              <a:buNone/>
            </a:pPr>
            <a:r>
              <a:rPr lang="en-US" dirty="0"/>
              <a:t>Raw towns that we believe and die in; it survives,</a:t>
            </a:r>
          </a:p>
          <a:p>
            <a:pPr marL="0" indent="0">
              <a:buNone/>
            </a:pPr>
            <a:r>
              <a:rPr lang="en-US" dirty="0"/>
              <a:t>A way of happening, a mouth.</a:t>
            </a:r>
          </a:p>
          <a:p>
            <a:pPr marL="0" indent="0" algn="r">
              <a:buNone/>
            </a:pPr>
            <a:r>
              <a:rPr lang="en-US" dirty="0"/>
              <a:t>- W.H. Auden, “In Memory of W.B. Yeats”</a:t>
            </a:r>
          </a:p>
        </p:txBody>
      </p:sp>
    </p:spTree>
    <p:extLst>
      <p:ext uri="{BB962C8B-B14F-4D97-AF65-F5344CB8AC3E}">
        <p14:creationId xmlns:p14="http://schemas.microsoft.com/office/powerpoint/2010/main" val="22804971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AB2DE5-3AA3-8BE3-ABD9-88862DCE8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Poetry in the Age of Artificial Intelligence</a:t>
            </a:r>
          </a:p>
        </p:txBody>
      </p:sp>
      <p:pic>
        <p:nvPicPr>
          <p:cNvPr id="5" name="Content Placeholder 4" descr="A person looking at another person's face&#10;&#10;Description automatically generated">
            <a:extLst>
              <a:ext uri="{FF2B5EF4-FFF2-40B4-BE49-F238E27FC236}">
                <a16:creationId xmlns:a16="http://schemas.microsoft.com/office/drawing/2014/main" id="{545F1AE4-EB8D-2B6B-9FF6-FADAE36A4C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8125" y="2557463"/>
            <a:ext cx="6635750" cy="3317875"/>
          </a:xfrm>
        </p:spPr>
      </p:pic>
    </p:spTree>
    <p:extLst>
      <p:ext uri="{BB962C8B-B14F-4D97-AF65-F5344CB8AC3E}">
        <p14:creationId xmlns:p14="http://schemas.microsoft.com/office/powerpoint/2010/main" val="25017141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03E8C8A2-D2DA-42F8-84AA-AC5AB4251D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9A5D1FE1-4883-49B4-AD3E-D0A3F8DCE1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F829EAE-7CB1-410F-BAF1-55BD6DC249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4EA5F8CE-974F-4443-AB3C-4799C33230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94075D0C-1739-4729-A5C8-5C5707A942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DFD28A6-39F3-425F-8050-E5BF1B4523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DDD34390-BB72-482C-8D73-495C134996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0F7ACBD-1BAA-4CBC-A561-880B5E556F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29962" cy="6856214"/>
            <a:chOff x="-15736" y="0"/>
            <a:chExt cx="12229962" cy="6856214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32C44967-F950-4471-9B8D-9EC21662D3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7D87FA17-8CA2-4D2D-A487-23AABEAC89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5699C403-7CD0-4DE9-A035-17312505D1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D905EA4F-1497-42D3-84C9-2E1973BE4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B96B49B-FC1A-FFD5-F22D-C249A0A363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2619" y="3760257"/>
            <a:ext cx="9989677" cy="141863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All changed, changed utterly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797413-10B4-58E9-E46B-9871CCC87A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8448" y="5345996"/>
            <a:ext cx="9603727" cy="58338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sz="2100" dirty="0">
                <a:solidFill>
                  <a:schemeClr val="tx1"/>
                </a:solidFill>
              </a:rPr>
              <a:t>WB Yeats, “Easter 1916”   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2062B71-C76E-495D-8314-1A1532AC19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72202" y="1092200"/>
            <a:ext cx="7240536" cy="2417572"/>
          </a:xfrm>
          <a:prstGeom prst="rect">
            <a:avLst/>
          </a:prstGeom>
          <a:solidFill>
            <a:schemeClr val="bg1"/>
          </a:solidFill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logo on a blue background&#10;&#10;Description automatically generated">
            <a:extLst>
              <a:ext uri="{FF2B5EF4-FFF2-40B4-BE49-F238E27FC236}">
                <a16:creationId xmlns:a16="http://schemas.microsoft.com/office/drawing/2014/main" id="{737C6E56-D557-A13A-FFAE-EEB6DAD1FD6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496" r="-1" b="29549"/>
          <a:stretch/>
        </p:blipFill>
        <p:spPr>
          <a:xfrm>
            <a:off x="2792242" y="1410208"/>
            <a:ext cx="6568068" cy="1777492"/>
          </a:xfrm>
          <a:prstGeom prst="rect">
            <a:avLst/>
          </a:prstGeom>
        </p:spPr>
      </p:pic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47A3FF6-0F12-488B-A6E0-44B0E7CA4C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98448" y="5262441"/>
            <a:ext cx="960372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295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5A40846-7C80-0CCC-3EF9-BCE273427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A terrible beauty is born</a:t>
            </a:r>
          </a:p>
        </p:txBody>
      </p:sp>
      <p:pic>
        <p:nvPicPr>
          <p:cNvPr id="8" name="Picture Placeholder 7" descr="A group of men in sunglasses&#10;&#10;Description automatically generated">
            <a:extLst>
              <a:ext uri="{FF2B5EF4-FFF2-40B4-BE49-F238E27FC236}">
                <a16:creationId xmlns:a16="http://schemas.microsoft.com/office/drawing/2014/main" id="{1F43FC24-DD9A-9FBC-82A8-9300F6856568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664" b="20664"/>
          <a:stretch>
            <a:fillRect/>
          </a:stretch>
        </p:blipFill>
        <p:spPr>
          <a:xfrm>
            <a:off x="1041427" y="866775"/>
            <a:ext cx="10105972" cy="3510493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9ECFD62-A6FF-41D3-1286-63E55F19B3B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sz="2000" dirty="0">
                <a:solidFill>
                  <a:schemeClr val="tx1"/>
                </a:solidFill>
              </a:rPr>
              <a:t>WB Yeats, “Easter 1916”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08911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50D76E3-BFCB-73B4-DE24-746EBFE6D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Words alone are certain good (?)</a:t>
            </a:r>
          </a:p>
        </p:txBody>
      </p:sp>
      <p:pic>
        <p:nvPicPr>
          <p:cNvPr id="8" name="Content Placeholder 7" descr="A screenshot of a computer&#10;&#10;Description automatically generated">
            <a:extLst>
              <a:ext uri="{FF2B5EF4-FFF2-40B4-BE49-F238E27FC236}">
                <a16:creationId xmlns:a16="http://schemas.microsoft.com/office/drawing/2014/main" id="{A8580393-E968-CDC7-320C-EA10C9C05768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20" b="12020"/>
          <a:stretch/>
        </p:blipFill>
        <p:spPr/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278EBD8-533C-59F7-18F8-592D27577EA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sz="1600" dirty="0"/>
              <a:t>WB Yeats, “Song of the Happy Shepherd”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70371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1514FF-95E0-2017-F7F7-3C11D9337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A line will take us hours maybe</a:t>
            </a:r>
          </a:p>
        </p:txBody>
      </p:sp>
      <p:pic>
        <p:nvPicPr>
          <p:cNvPr id="6" name="Picture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F068A0A9-CE9F-BC9D-4F12-B40A681FA305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56" b="5856"/>
          <a:stretch>
            <a:fillRect/>
          </a:stretch>
        </p:blipFill>
        <p:spPr/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1A7429-1EB7-BA15-C4A4-050C10DB605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sz="1800" dirty="0"/>
              <a:t>WB Yeats, “Adams Curse”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893378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323</TotalTime>
  <Words>778</Words>
  <Application>Microsoft Office PowerPoint</Application>
  <PresentationFormat>Widescreen</PresentationFormat>
  <Paragraphs>51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Garamond</vt:lpstr>
      <vt:lpstr>Söhne</vt:lpstr>
      <vt:lpstr>Organic</vt:lpstr>
      <vt:lpstr>Poetry Makes Nothing Happen</vt:lpstr>
      <vt:lpstr>The Poet</vt:lpstr>
      <vt:lpstr>The Academic</vt:lpstr>
      <vt:lpstr>Poetry Makes Nothing Happen</vt:lpstr>
      <vt:lpstr>Poetry in the Age of Artificial Intelligence</vt:lpstr>
      <vt:lpstr>All changed, changed utterly</vt:lpstr>
      <vt:lpstr>A terrible beauty is born</vt:lpstr>
      <vt:lpstr>Words alone are certain good (?)</vt:lpstr>
      <vt:lpstr>A line will take us hours maybe</vt:lpstr>
      <vt:lpstr>Ars Poetica  by Archibald MacLeish</vt:lpstr>
      <vt:lpstr>“Poetry”</vt:lpstr>
      <vt:lpstr>ChatGPT Response</vt:lpstr>
      <vt:lpstr>ChatGPT’s Confession</vt:lpstr>
      <vt:lpstr>The Death of the Author </vt:lpstr>
      <vt:lpstr>The Death of the Author </vt:lpstr>
      <vt:lpstr>The Birth of the Reader</vt:lpstr>
      <vt:lpstr>The Academy of Lagado</vt:lpstr>
      <vt:lpstr>The Academy of Lagado</vt:lpstr>
      <vt:lpstr>The Poet</vt:lpstr>
      <vt:lpstr>Conclusion: The Poet and the Poetaster</vt:lpstr>
      <vt:lpstr>The Bot Speaks</vt:lpstr>
    </vt:vector>
  </TitlesOfParts>
  <Company>HP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Poetry Makes Nothing Happen</dc:title>
  <dc:creator>Faisal Nazir</dc:creator>
  <cp:lastModifiedBy>Faisal Nazir</cp:lastModifiedBy>
  <cp:revision>15</cp:revision>
  <dcterms:created xsi:type="dcterms:W3CDTF">2023-11-24T04:27:43Z</dcterms:created>
  <dcterms:modified xsi:type="dcterms:W3CDTF">2024-01-17T19:03:01Z</dcterms:modified>
</cp:coreProperties>
</file>